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4" r:id="rId2"/>
    <p:sldId id="341" r:id="rId3"/>
    <p:sldId id="504" r:id="rId4"/>
    <p:sldId id="313" r:id="rId5"/>
    <p:sldId id="426" r:id="rId6"/>
    <p:sldId id="368" r:id="rId7"/>
    <p:sldId id="507" r:id="rId8"/>
    <p:sldId id="3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me" id="{D4E4108F-8D52-C24F-BD48-C5B3E3415B20}">
          <p14:sldIdLst/>
        </p14:section>
        <p14:section name="Presentation" id="{F50E7A29-14EC-A74C-8115-EFF96D771BD2}">
          <p14:sldIdLst>
            <p14:sldId id="274"/>
            <p14:sldId id="341"/>
            <p14:sldId id="504"/>
            <p14:sldId id="313"/>
            <p14:sldId id="426"/>
            <p14:sldId id="368"/>
            <p14:sldId id="507"/>
            <p14:sldId id="383"/>
          </p14:sldIdLst>
        </p14:section>
        <p14:section name="Icons, Device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D4B"/>
    <a:srgbClr val="4170BA"/>
    <a:srgbClr val="4B9296"/>
    <a:srgbClr val="DDE0DF"/>
    <a:srgbClr val="9BB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4"/>
    <p:restoredTop sz="94880"/>
  </p:normalViewPr>
  <p:slideViewPr>
    <p:cSldViewPr snapToGrid="0" snapToObjects="1" showGuides="1">
      <p:cViewPr varScale="1">
        <p:scale>
          <a:sx n="178" d="100"/>
          <a:sy n="178" d="100"/>
        </p:scale>
        <p:origin x="1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Даты </a:t>
            </a:r>
            <a:r>
              <a:rPr lang="ru-RU"/>
              <a:t>и продукты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2" y="238543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1" y="854994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10.10.18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49699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  <p:sldLayoutId id="2147483719" r:id="rId5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cnews.ru/news/top/2016-06-08_iz_reestra_rossijskogo_po_tiho_ischezli_produkty" TargetMode="External"/><Relationship Id="rId5" Type="http://schemas.openxmlformats.org/officeDocument/2006/relationships/hyperlink" Target="https://minsvyaz.ru/ru/events/34949/" TargetMode="External"/><Relationship Id="rId4" Type="http://schemas.openxmlformats.org/officeDocument/2006/relationships/hyperlink" Target="https://reestr.minsvyaz.ru/reestr/10711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754A46-6526-5948-9A7C-21F60987FF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566972" y="-56413"/>
            <a:ext cx="7452902" cy="4753614"/>
          </a:xfrm>
          <a:noFill/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65372E6-15FB-5A46-94E9-A540F09083C0}"/>
              </a:ext>
            </a:extLst>
          </p:cNvPr>
          <p:cNvGrpSpPr/>
          <p:nvPr/>
        </p:nvGrpSpPr>
        <p:grpSpPr>
          <a:xfrm>
            <a:off x="5363194" y="4575814"/>
            <a:ext cx="6189405" cy="1660992"/>
            <a:chOff x="7335129" y="4428518"/>
            <a:chExt cx="5810760" cy="1660992"/>
          </a:xfrm>
        </p:grpSpPr>
        <p:sp>
          <p:nvSpPr>
            <p:cNvPr id="5" name="TextBox 4"/>
            <p:cNvSpPr txBox="1"/>
            <p:nvPr/>
          </p:nvSpPr>
          <p:spPr>
            <a:xfrm>
              <a:off x="7335129" y="4428518"/>
              <a:ext cx="581076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Опыт </a:t>
              </a:r>
              <a:r>
                <a:rPr lang="ru-RU" sz="2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импортозамещения</a:t>
              </a:r>
              <a:r>
                <a: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глазами разработчика медицинских информационных систем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35129" y="5940880"/>
              <a:ext cx="5582160" cy="148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Информационные технологии в медицине 2018</a:t>
              </a:r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Straight Connector 5">
              <a:extLst>
                <a:ext uri="{FF2B5EF4-FFF2-40B4-BE49-F238E27FC236}">
                  <a16:creationId xmlns:a16="http://schemas.microsoft.com/office/drawing/2014/main" id="{6D33DFA0-B053-5442-AA7D-7ABF4C909F68}"/>
                </a:ext>
              </a:extLst>
            </p:cNvPr>
            <p:cNvCxnSpPr/>
            <p:nvPr/>
          </p:nvCxnSpPr>
          <p:spPr>
            <a:xfrm>
              <a:off x="7335129" y="5684616"/>
              <a:ext cx="691243" cy="0"/>
            </a:xfrm>
            <a:prstGeom prst="line">
              <a:avLst/>
            </a:prstGeom>
            <a:ln w="254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ACA9A9-2577-BB4E-B4B6-980B8BECA616}"/>
              </a:ext>
            </a:extLst>
          </p:cNvPr>
          <p:cNvSpPr/>
          <p:nvPr/>
        </p:nvSpPr>
        <p:spPr>
          <a:xfrm>
            <a:off x="334834" y="5713586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ИТМ2018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378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256605F-9CED-C240-937A-3378C5B3195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254" r="2254"/>
          <a:stretch>
            <a:fillRect/>
          </a:stretch>
        </p:blipFill>
        <p:spPr>
          <a:xfrm>
            <a:off x="2562590" y="1859689"/>
            <a:ext cx="1520793" cy="1481428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F6216A4-E055-384F-9E84-E1EA28D7258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6004" r="16004"/>
          <a:stretch>
            <a:fillRect/>
          </a:stretch>
        </p:blipFill>
        <p:spPr>
          <a:xfrm>
            <a:off x="5335603" y="1859689"/>
            <a:ext cx="1520793" cy="1481428"/>
          </a:xfr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84B78D0-0A0F-C542-BF05-22DA9A8F6D3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16005" r="16005"/>
          <a:stretch>
            <a:fillRect/>
          </a:stretch>
        </p:blipFill>
        <p:spPr>
          <a:xfrm>
            <a:off x="8108616" y="1859689"/>
            <a:ext cx="1520793" cy="14814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844" y="664240"/>
            <a:ext cx="8610600" cy="495486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Продукты К-МИС на начало 2016 г.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5205" y="3558751"/>
            <a:ext cx="2931896" cy="199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МИС</a:t>
            </a:r>
            <a:endParaRPr lang="en-US" sz="16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1268" y="4382543"/>
            <a:ext cx="1754372" cy="43031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Базовый продукт для автоматизации МО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0051" y="3558751"/>
            <a:ext cx="2931896" cy="59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информационный ресурс</a:t>
            </a:r>
            <a:endParaRPr lang="en-US" sz="16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5958" y="4382543"/>
            <a:ext cx="1754372" cy="89197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Региональная информационная система для создания рег. сегмента ЕГИСЗ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6186" y="3558751"/>
            <a:ext cx="2931896" cy="3961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регистратура2</a:t>
            </a:r>
            <a:endParaRPr lang="en-US" sz="16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1826" y="4382543"/>
            <a:ext cx="1754372" cy="43031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 записи к врачу через Интернет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AE885271-68CB-BF4F-89B2-5232C9018BF0}"/>
              </a:ext>
            </a:extLst>
          </p:cNvPr>
          <p:cNvCxnSpPr/>
          <p:nvPr/>
        </p:nvCxnSpPr>
        <p:spPr>
          <a:xfrm>
            <a:off x="2924257" y="4247585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F50795DE-C8E7-DA48-BB72-58DC6C92EDEA}"/>
              </a:ext>
            </a:extLst>
          </p:cNvPr>
          <p:cNvCxnSpPr/>
          <p:nvPr/>
        </p:nvCxnSpPr>
        <p:spPr>
          <a:xfrm>
            <a:off x="5700370" y="4262804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17E54993-850F-F743-AE24-7A75ED9041E3}"/>
              </a:ext>
            </a:extLst>
          </p:cNvPr>
          <p:cNvCxnSpPr/>
          <p:nvPr/>
        </p:nvCxnSpPr>
        <p:spPr>
          <a:xfrm>
            <a:off x="8523390" y="4262804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7F243E3-E59D-E04B-B25B-E5C578D24B71}"/>
              </a:ext>
            </a:extLst>
          </p:cNvPr>
          <p:cNvSpPr/>
          <p:nvPr/>
        </p:nvSpPr>
        <p:spPr bwMode="auto">
          <a:xfrm>
            <a:off x="1743075" y="5486400"/>
            <a:ext cx="8585007" cy="1150144"/>
          </a:xfrm>
          <a:prstGeom prst="roundRect">
            <a:avLst>
              <a:gd name="adj" fmla="val 7350"/>
            </a:avLst>
          </a:prstGeom>
          <a:gradFill>
            <a:gsLst>
              <a:gs pos="0">
                <a:schemeClr val="accent1">
                  <a:alpha val="12000"/>
                </a:schemeClr>
              </a:gs>
              <a:gs pos="100000">
                <a:schemeClr val="accent2">
                  <a:alpha val="20000"/>
                </a:schemeClr>
              </a:gs>
            </a:gsLst>
            <a:lin ang="27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IBM Notes/Domino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A6A2AE-3548-5840-8F45-FB2189711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544" y="5674122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697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674A17-46F8-654E-9D86-389D87AEA72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1937" b="11937"/>
          <a:stretch>
            <a:fillRect/>
          </a:stretch>
        </p:blipFill>
        <p:spPr>
          <a:xfrm>
            <a:off x="6809557" y="271847"/>
            <a:ext cx="4305300" cy="2372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AD6E6F-E802-5A4A-9A95-82DE65A792F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2601" b="12601"/>
          <a:stretch>
            <a:fillRect/>
          </a:stretch>
        </p:blipFill>
        <p:spPr>
          <a:xfrm>
            <a:off x="6809557" y="4214427"/>
            <a:ext cx="4305300" cy="2372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741BD1-36C9-CA4B-94E3-B92D27F9164A}"/>
              </a:ext>
            </a:extLst>
          </p:cNvPr>
          <p:cNvSpPr txBox="1"/>
          <p:nvPr/>
        </p:nvSpPr>
        <p:spPr>
          <a:xfrm>
            <a:off x="5276031" y="271847"/>
            <a:ext cx="139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апреля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CCA4E-D57E-6B40-8E95-75CFA388429A}"/>
              </a:ext>
            </a:extLst>
          </p:cNvPr>
          <p:cNvSpPr txBox="1"/>
          <p:nvPr/>
        </p:nvSpPr>
        <p:spPr>
          <a:xfrm>
            <a:off x="5276031" y="4214427"/>
            <a:ext cx="139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июня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</a:p>
        </p:txBody>
      </p:sp>
      <p:sp>
        <p:nvSpPr>
          <p:cNvPr id="11" name="Пятно 2 10">
            <a:extLst>
              <a:ext uri="{FF2B5EF4-FFF2-40B4-BE49-F238E27FC236}">
                <a16:creationId xmlns:a16="http://schemas.microsoft.com/office/drawing/2014/main" id="{77C3F536-9F8C-9343-A2FD-0953E6DD49DA}"/>
              </a:ext>
            </a:extLst>
          </p:cNvPr>
          <p:cNvSpPr/>
          <p:nvPr/>
        </p:nvSpPr>
        <p:spPr bwMode="auto">
          <a:xfrm>
            <a:off x="7773143" y="2644343"/>
            <a:ext cx="2943226" cy="1470841"/>
          </a:xfrm>
          <a:prstGeom prst="irregularSeal2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</a:t>
            </a:r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568E97D0-131B-9240-B99A-BF21EF5FF0F2}"/>
              </a:ext>
            </a:extLst>
          </p:cNvPr>
          <p:cNvSpPr/>
          <p:nvPr/>
        </p:nvSpPr>
        <p:spPr bwMode="auto">
          <a:xfrm>
            <a:off x="7465935" y="2795277"/>
            <a:ext cx="328613" cy="1285875"/>
          </a:xfrm>
          <a:prstGeom prst="downArrow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55D6FA-0F69-2043-BBAE-889623A3DD29}"/>
              </a:ext>
            </a:extLst>
          </p:cNvPr>
          <p:cNvSpPr txBox="1"/>
          <p:nvPr/>
        </p:nvSpPr>
        <p:spPr>
          <a:xfrm>
            <a:off x="610415" y="1045280"/>
            <a:ext cx="4665616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размещения КМИС в «Реестре Российского ПО»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1DEEA7-9892-344E-AD99-2026643BD638}"/>
              </a:ext>
            </a:extLst>
          </p:cNvPr>
          <p:cNvSpPr txBox="1"/>
          <p:nvPr/>
        </p:nvSpPr>
        <p:spPr>
          <a:xfrm>
            <a:off x="610414" y="2715009"/>
            <a:ext cx="3954441" cy="273228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Размещенная в «Реестре Российского ПО» система была молча удалена из него без официального предупреждения, просьбы исправить недостатки и </a:t>
            </a:r>
            <a:r>
              <a:rPr lang="ru-RU" sz="120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даже пояснения 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причин.</a:t>
            </a:r>
          </a:p>
          <a:p>
            <a:pPr marL="171450" indent="-171450">
              <a:lnSpc>
                <a:spcPct val="150000"/>
              </a:lnSpc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(разработчики) узнали об этом из СМИ.</a:t>
            </a:r>
          </a:p>
          <a:p>
            <a:pPr marL="171450" indent="-171450">
              <a:lnSpc>
                <a:spcPct val="150000"/>
              </a:lnSpc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другим разработкам на базе этой же самой программной платформы 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IBM Notes/Domino 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присутствовать в «Реестре» ничто не мешает до сих пор. Например – СЭД «Логика ЕСМ. СЭД», </a:t>
            </a:r>
            <a:r>
              <a:rPr lang="en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https://reestr.minsvyaz.ru/reestr/107117/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E8DCF3-B6F1-9B48-AE60-838093C8153B}"/>
              </a:ext>
            </a:extLst>
          </p:cNvPr>
          <p:cNvCxnSpPr>
            <a:cxnSpLocks/>
          </p:cNvCxnSpPr>
          <p:nvPr/>
        </p:nvCxnSpPr>
        <p:spPr>
          <a:xfrm>
            <a:off x="610415" y="2552982"/>
            <a:ext cx="1704928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99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80E1F5-A545-4648-AA06-6C4737E01B40}"/>
              </a:ext>
            </a:extLst>
          </p:cNvPr>
          <p:cNvSpPr/>
          <p:nvPr/>
        </p:nvSpPr>
        <p:spPr>
          <a:xfrm>
            <a:off x="728946" y="5994426"/>
            <a:ext cx="56718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Новость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Минкомсвязи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02.04.2016, </a:t>
            </a: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https://minsvyaz.ru/ru/events/34949/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Новость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CNews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08.06.2016: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http://www.cnews.ru/news/top/2016-06-08_iz_reestra_rossijskogo_po_tiho_ischezli_produkty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Shape 3788">
            <a:extLst>
              <a:ext uri="{FF2B5EF4-FFF2-40B4-BE49-F238E27FC236}">
                <a16:creationId xmlns:a16="http://schemas.microsoft.com/office/drawing/2014/main" id="{5619A2A7-56C9-3A4E-90DD-530A61EDF4B9}"/>
              </a:ext>
            </a:extLst>
          </p:cNvPr>
          <p:cNvSpPr/>
          <p:nvPr/>
        </p:nvSpPr>
        <p:spPr>
          <a:xfrm>
            <a:off x="508029" y="6053552"/>
            <a:ext cx="196552" cy="19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69" y="17122"/>
                  <a:pt x="16604" y="16682"/>
                  <a:pt x="15855" y="16325"/>
                </a:cubicBezTo>
                <a:cubicBezTo>
                  <a:pt x="15868" y="16284"/>
                  <a:pt x="15882" y="16244"/>
                  <a:pt x="15895" y="16203"/>
                </a:cubicBezTo>
                <a:cubicBezTo>
                  <a:pt x="16131" y="15457"/>
                  <a:pt x="16320" y="14656"/>
                  <a:pt x="16454" y="13812"/>
                </a:cubicBezTo>
                <a:cubicBezTo>
                  <a:pt x="16470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9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8"/>
                  <a:pt x="14127" y="19710"/>
                  <a:pt x="14321" y="19444"/>
                </a:cubicBezTo>
                <a:cubicBezTo>
                  <a:pt x="14339" y="19419"/>
                  <a:pt x="14357" y="19395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6" y="17239"/>
                </a:cubicBezTo>
                <a:cubicBezTo>
                  <a:pt x="16123" y="17536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4" y="12996"/>
                  <a:pt x="15392" y="14581"/>
                  <a:pt x="14970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1"/>
                </a:moveTo>
                <a:cubicBezTo>
                  <a:pt x="12608" y="6309"/>
                  <a:pt x="13855" y="6066"/>
                  <a:pt x="14970" y="5652"/>
                </a:cubicBezTo>
                <a:cubicBezTo>
                  <a:pt x="15392" y="7019"/>
                  <a:pt x="15654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1"/>
                  <a:pt x="11291" y="6361"/>
                </a:cubicBezTo>
                <a:close/>
                <a:moveTo>
                  <a:pt x="11291" y="1032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2"/>
                  <a:pt x="11291" y="1032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6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1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5"/>
                  <a:pt x="16499" y="8112"/>
                </a:cubicBezTo>
                <a:cubicBezTo>
                  <a:pt x="16484" y="8005"/>
                  <a:pt x="16470" y="7896"/>
                  <a:pt x="16454" y="7789"/>
                </a:cubicBezTo>
                <a:cubicBezTo>
                  <a:pt x="16320" y="6944"/>
                  <a:pt x="16131" y="6144"/>
                  <a:pt x="15895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69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2"/>
                </a:cubicBezTo>
                <a:cubicBezTo>
                  <a:pt x="10309" y="1032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2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4" y="6066"/>
                  <a:pt x="8991" y="6309"/>
                  <a:pt x="10309" y="6361"/>
                </a:cubicBezTo>
                <a:cubicBezTo>
                  <a:pt x="10309" y="6361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4" y="15534"/>
                  <a:pt x="6629" y="15948"/>
                </a:cubicBezTo>
                <a:cubicBezTo>
                  <a:pt x="6207" y="14581"/>
                  <a:pt x="5945" y="12996"/>
                  <a:pt x="5902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6"/>
                  <a:pt x="6083" y="17239"/>
                </a:cubicBezTo>
                <a:cubicBezTo>
                  <a:pt x="6100" y="17282"/>
                  <a:pt x="6114" y="17329"/>
                  <a:pt x="6132" y="17372"/>
                </a:cubicBezTo>
                <a:cubicBezTo>
                  <a:pt x="6148" y="17410"/>
                  <a:pt x="6163" y="17450"/>
                  <a:pt x="6180" y="17488"/>
                </a:cubicBezTo>
                <a:cubicBezTo>
                  <a:pt x="6483" y="18192"/>
                  <a:pt x="6834" y="18822"/>
                  <a:pt x="7224" y="19369"/>
                </a:cubicBezTo>
                <a:cubicBezTo>
                  <a:pt x="7242" y="19395"/>
                  <a:pt x="7260" y="19419"/>
                  <a:pt x="7278" y="19444"/>
                </a:cubicBezTo>
                <a:cubicBezTo>
                  <a:pt x="7472" y="19710"/>
                  <a:pt x="7674" y="19958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9"/>
                  <a:pt x="4958" y="12135"/>
                </a:cubicBezTo>
                <a:cubicBezTo>
                  <a:pt x="4967" y="12260"/>
                  <a:pt x="4978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5" y="13596"/>
                  <a:pt x="5129" y="13704"/>
                  <a:pt x="5145" y="13812"/>
                </a:cubicBezTo>
                <a:cubicBezTo>
                  <a:pt x="5279" y="14656"/>
                  <a:pt x="5468" y="15457"/>
                  <a:pt x="5704" y="16203"/>
                </a:cubicBezTo>
                <a:cubicBezTo>
                  <a:pt x="5717" y="16244"/>
                  <a:pt x="5731" y="16284"/>
                  <a:pt x="5744" y="16325"/>
                </a:cubicBezTo>
                <a:cubicBezTo>
                  <a:pt x="4995" y="16682"/>
                  <a:pt x="4329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29" y="4478"/>
                  <a:pt x="4995" y="4918"/>
                  <a:pt x="5744" y="5276"/>
                </a:cubicBezTo>
                <a:cubicBezTo>
                  <a:pt x="5731" y="5317"/>
                  <a:pt x="5717" y="5357"/>
                  <a:pt x="5704" y="5397"/>
                </a:cubicBezTo>
                <a:cubicBezTo>
                  <a:pt x="5468" y="6144"/>
                  <a:pt x="5279" y="6944"/>
                  <a:pt x="5145" y="7789"/>
                </a:cubicBezTo>
                <a:cubicBezTo>
                  <a:pt x="5129" y="7896"/>
                  <a:pt x="5115" y="8005"/>
                  <a:pt x="5100" y="8112"/>
                </a:cubicBezTo>
                <a:cubicBezTo>
                  <a:pt x="5055" y="8435"/>
                  <a:pt x="5018" y="8761"/>
                  <a:pt x="4989" y="9093"/>
                </a:cubicBezTo>
                <a:cubicBezTo>
                  <a:pt x="4978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1"/>
                  <a:pt x="7278" y="2156"/>
                </a:cubicBezTo>
                <a:cubicBezTo>
                  <a:pt x="7260" y="2181"/>
                  <a:pt x="7242" y="2206"/>
                  <a:pt x="7224" y="2231"/>
                </a:cubicBezTo>
                <a:cubicBezTo>
                  <a:pt x="6834" y="2778"/>
                  <a:pt x="6483" y="3408"/>
                  <a:pt x="6180" y="4112"/>
                </a:cubicBezTo>
                <a:cubicBezTo>
                  <a:pt x="6163" y="4151"/>
                  <a:pt x="6148" y="4190"/>
                  <a:pt x="6132" y="4229"/>
                </a:cubicBezTo>
                <a:cubicBezTo>
                  <a:pt x="6114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699D4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591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646941"/>
            <a:ext cx="10066867" cy="495486"/>
          </a:xfrm>
        </p:spPr>
        <p:txBody>
          <a:bodyPr/>
          <a:lstStyle/>
          <a:p>
            <a:r>
              <a:rPr lang="ru-RU" dirty="0"/>
              <a:t>Эволюция </a:t>
            </a:r>
            <a:r>
              <a:rPr lang="ru-RU" dirty="0" err="1"/>
              <a:t>импортозамещения</a:t>
            </a:r>
            <a:r>
              <a:rPr lang="ru-RU" dirty="0"/>
              <a:t> в наших продуктах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23052" y="1801617"/>
            <a:ext cx="3483196" cy="674380"/>
            <a:chOff x="985838" y="2395895"/>
            <a:chExt cx="3483196" cy="674380"/>
          </a:xfrm>
        </p:grpSpPr>
        <p:sp>
          <p:nvSpPr>
            <p:cNvPr id="3" name="TextBox 2"/>
            <p:cNvSpPr txBox="1"/>
            <p:nvPr/>
          </p:nvSpPr>
          <p:spPr>
            <a:xfrm>
              <a:off x="2714662" y="2395895"/>
              <a:ext cx="1754372" cy="147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IBM Notes/Domino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14662" y="2650929"/>
              <a:ext cx="1754372" cy="41934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«Толстый клиент», 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Windows/Linux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85838" y="2395895"/>
              <a:ext cx="1583191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Платформа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794047" y="1801617"/>
            <a:ext cx="2678334" cy="674380"/>
            <a:chOff x="1790700" y="2395895"/>
            <a:chExt cx="2678334" cy="674380"/>
          </a:xfrm>
        </p:grpSpPr>
        <p:sp>
          <p:nvSpPr>
            <p:cNvPr id="33" name="TextBox 32"/>
            <p:cNvSpPr txBox="1"/>
            <p:nvPr/>
          </p:nvSpPr>
          <p:spPr>
            <a:xfrm>
              <a:off x="2714662" y="2395895"/>
              <a:ext cx="1754372" cy="147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Microsoft SQL Server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14662" y="2650929"/>
              <a:ext cx="1754372" cy="41934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IDE: IBM Designer, Java, Delphi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90700" y="2395895"/>
              <a:ext cx="778329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СУБД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524243" y="1801617"/>
            <a:ext cx="2914271" cy="1117578"/>
            <a:chOff x="1554763" y="2395895"/>
            <a:chExt cx="2914271" cy="1117578"/>
          </a:xfrm>
        </p:grpSpPr>
        <p:sp>
          <p:nvSpPr>
            <p:cNvPr id="38" name="TextBox 37"/>
            <p:cNvSpPr txBox="1"/>
            <p:nvPr/>
          </p:nvSpPr>
          <p:spPr>
            <a:xfrm>
              <a:off x="2714662" y="2395895"/>
              <a:ext cx="1754372" cy="147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Microsoft Windows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14662" y="2650929"/>
              <a:ext cx="1754372" cy="86254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Частичная работа сервера под 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Linux</a:t>
              </a: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все клиентские ПК: только 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Windows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54763" y="2395895"/>
              <a:ext cx="778329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430012" y="4440930"/>
            <a:ext cx="1997976" cy="1084143"/>
            <a:chOff x="2471058" y="2395895"/>
            <a:chExt cx="1997976" cy="1084143"/>
          </a:xfrm>
        </p:grpSpPr>
        <p:sp>
          <p:nvSpPr>
            <p:cNvPr id="43" name="TextBox 42"/>
            <p:cNvSpPr txBox="1"/>
            <p:nvPr/>
          </p:nvSpPr>
          <p:spPr>
            <a:xfrm>
              <a:off x="2714662" y="2395895"/>
              <a:ext cx="1754372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Web</a:t>
              </a:r>
              <a:r>
                <a:rPr lang="ru-RU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-платформа собственной разработки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05300" y="2839093"/>
              <a:ext cx="1754372" cy="64094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Тонкий клиент, любой браузер на базе 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HTML5/CSS3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396145" y="4440930"/>
            <a:ext cx="1997976" cy="674380"/>
            <a:chOff x="2471058" y="2395895"/>
            <a:chExt cx="1997976" cy="674380"/>
          </a:xfrm>
        </p:grpSpPr>
        <p:sp>
          <p:nvSpPr>
            <p:cNvPr id="48" name="TextBox 47"/>
            <p:cNvSpPr txBox="1"/>
            <p:nvPr/>
          </p:nvSpPr>
          <p:spPr>
            <a:xfrm>
              <a:off x="2714662" y="2395895"/>
              <a:ext cx="1754372" cy="147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PostgreSQL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14662" y="2650929"/>
              <a:ext cx="1754372" cy="41934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Среда разработки 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Web</a:t>
              </a: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-приложений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362278" y="4440930"/>
            <a:ext cx="1997976" cy="895979"/>
            <a:chOff x="2471058" y="2395895"/>
            <a:chExt cx="1997976" cy="895979"/>
          </a:xfrm>
        </p:grpSpPr>
        <p:sp>
          <p:nvSpPr>
            <p:cNvPr id="53" name="TextBox 52"/>
            <p:cNvSpPr txBox="1"/>
            <p:nvPr/>
          </p:nvSpPr>
          <p:spPr>
            <a:xfrm>
              <a:off x="2714662" y="2395895"/>
              <a:ext cx="1754372" cy="147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Linux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14662" y="2650929"/>
              <a:ext cx="1754372" cy="64094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Серверы: 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Linux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ПК: любая ОС, где работает браузер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B6148EDD-E0FF-054C-A69E-5C518DEC13B3}"/>
              </a:ext>
            </a:extLst>
          </p:cNvPr>
          <p:cNvSpPr/>
          <p:nvPr/>
        </p:nvSpPr>
        <p:spPr bwMode="auto">
          <a:xfrm>
            <a:off x="3031067" y="3318933"/>
            <a:ext cx="397933" cy="618067"/>
          </a:xfrm>
          <a:prstGeom prst="downArrow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>
            <a:extLst>
              <a:ext uri="{FF2B5EF4-FFF2-40B4-BE49-F238E27FC236}">
                <a16:creationId xmlns:a16="http://schemas.microsoft.com/office/drawing/2014/main" id="{88809328-FFA4-9146-8C55-D2BBAB9015FA}"/>
              </a:ext>
            </a:extLst>
          </p:cNvPr>
          <p:cNvSpPr/>
          <p:nvPr/>
        </p:nvSpPr>
        <p:spPr bwMode="auto">
          <a:xfrm>
            <a:off x="5986482" y="3317713"/>
            <a:ext cx="397933" cy="618067"/>
          </a:xfrm>
          <a:prstGeom prst="downArrow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>
            <a:extLst>
              <a:ext uri="{FF2B5EF4-FFF2-40B4-BE49-F238E27FC236}">
                <a16:creationId xmlns:a16="http://schemas.microsoft.com/office/drawing/2014/main" id="{6E0B1D83-16AB-3D46-B5B0-9D46462E847A}"/>
              </a:ext>
            </a:extLst>
          </p:cNvPr>
          <p:cNvSpPr/>
          <p:nvPr/>
        </p:nvSpPr>
        <p:spPr bwMode="auto">
          <a:xfrm>
            <a:off x="9126181" y="3293533"/>
            <a:ext cx="397933" cy="618067"/>
          </a:xfrm>
          <a:prstGeom prst="downArrow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566CEB-FCF4-D846-A689-AC27A21A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78" y="4353180"/>
            <a:ext cx="983272" cy="9832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22B14-00CF-FA47-8CC5-85C388448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26" y="4431803"/>
            <a:ext cx="876881" cy="904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FDC908-E013-F245-BE6A-47F33D51B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16" y="4431803"/>
            <a:ext cx="833967" cy="10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435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/>
              <a:t>Жизненный цикл систем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ru-RU" dirty="0"/>
              <a:t>Постепенная разработка и внедрение продукта вытесняют предыдущие версии из эксплуатации</a:t>
            </a:r>
            <a:endParaRPr lang="en-US" dirty="0"/>
          </a:p>
          <a:p>
            <a:endParaRPr lang="en-US" dirty="0"/>
          </a:p>
        </p:txBody>
      </p:sp>
      <p:sp>
        <p:nvSpPr>
          <p:cNvPr id="14" name="Eine Ecke des Rechtecks schneiden 13"/>
          <p:cNvSpPr/>
          <p:nvPr/>
        </p:nvSpPr>
        <p:spPr bwMode="gray">
          <a:xfrm>
            <a:off x="684644" y="1555199"/>
            <a:ext cx="1980001" cy="217894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36000" rIns="108000" bIns="0" anchor="t" anchorCtr="0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400" b="1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Проектирование</a:t>
            </a:r>
            <a:endParaRPr lang="en-US" sz="1400" b="1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200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Собираем все лучшее из текущего продукта, фиксируем его главные минусы и на этом анализе формируем требования к новой версии</a:t>
            </a:r>
            <a:endParaRPr lang="en-US" sz="1200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5" name="Eine Ecke des Rechtecks schneiden 14"/>
          <p:cNvSpPr/>
          <p:nvPr/>
        </p:nvSpPr>
        <p:spPr bwMode="gray">
          <a:xfrm>
            <a:off x="2819031" y="1555199"/>
            <a:ext cx="1980000" cy="217894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36000" rIns="108000" bIns="0" anchor="t" anchorCtr="0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400" b="1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Разработка</a:t>
            </a:r>
            <a:endParaRPr lang="en-US" sz="1400" b="1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200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Новая команда создает новый продукт в состоянии </a:t>
            </a:r>
            <a:r>
              <a:rPr lang="en-US" sz="1200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MVP</a:t>
            </a:r>
            <a:r>
              <a:rPr lang="ru-RU" sz="1200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. Он проходит доработку и вызревание внутри. Предыдущая команда сопровождает старый продукт, но не развивает его</a:t>
            </a:r>
            <a:endParaRPr lang="en-US" sz="1200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6" name="Eine Ecke des Rechtecks schneiden 15"/>
          <p:cNvSpPr/>
          <p:nvPr/>
        </p:nvSpPr>
        <p:spPr bwMode="gray">
          <a:xfrm>
            <a:off x="4953418" y="1555199"/>
            <a:ext cx="1979999" cy="217894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36000" rIns="108000" bIns="0" anchor="t" anchorCtr="0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400" b="1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Пилотирование</a:t>
            </a:r>
            <a:endParaRPr lang="en-US" sz="1400" b="1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200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Новый продукт запускается в промышленную эксплуатацию у ограниченного круга заказчиков. Идет сбор обратной связи. Старый продукт: только исправление ошибок</a:t>
            </a:r>
            <a:endParaRPr lang="en-US" sz="1200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7" name="Eine Ecke des Rechtecks schneiden 16"/>
          <p:cNvSpPr/>
          <p:nvPr/>
        </p:nvSpPr>
        <p:spPr bwMode="gray">
          <a:xfrm>
            <a:off x="7087806" y="1555199"/>
            <a:ext cx="1980000" cy="217894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36000" rIns="108000" bIns="0" anchor="t" anchorCtr="0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400" b="1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Замена</a:t>
            </a:r>
            <a:endParaRPr lang="en-US" sz="1400" b="1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200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Компания объявляет о прекращении поддержки старой версии и предлагает переход на новый продукт. Новый продукт постепенно внедряется в проектах</a:t>
            </a:r>
            <a:endParaRPr lang="en-US" sz="1200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8" name="Eine Ecke des Rechtecks schneiden 17"/>
          <p:cNvSpPr/>
          <p:nvPr/>
        </p:nvSpPr>
        <p:spPr bwMode="gray">
          <a:xfrm>
            <a:off x="9222195" y="1555199"/>
            <a:ext cx="1980001" cy="2178948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36000" rIns="108000" bIns="0" anchor="t" anchorCtr="0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400" b="1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Закрытие</a:t>
            </a:r>
            <a:endParaRPr lang="en-US" sz="1400" b="1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200" noProof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В назначенный момент старый продукт снимается с поддержки, убирается с сайта ТП. Все новые функции и накопление заявок происходит только в новой версии.</a:t>
            </a:r>
            <a:endParaRPr lang="en-US" sz="1200" noProof="1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  <p:grpSp>
        <p:nvGrpSpPr>
          <p:cNvPr id="31" name="Gruppieren 30"/>
          <p:cNvGrpSpPr/>
          <p:nvPr/>
        </p:nvGrpSpPr>
        <p:grpSpPr bwMode="gray">
          <a:xfrm>
            <a:off x="324644" y="3734147"/>
            <a:ext cx="11541750" cy="620713"/>
            <a:chOff x="242919" y="3741768"/>
            <a:chExt cx="8657440" cy="620713"/>
          </a:xfrm>
        </p:grpSpPr>
        <p:sp>
          <p:nvSpPr>
            <p:cNvPr id="12" name="Richtungspfeil 11"/>
            <p:cNvSpPr/>
            <p:nvPr/>
          </p:nvSpPr>
          <p:spPr bwMode="gray">
            <a:xfrm>
              <a:off x="242919" y="3741768"/>
              <a:ext cx="8657440" cy="620713"/>
            </a:xfrm>
            <a:prstGeom prst="homePlate">
              <a:avLst>
                <a:gd name="adj" fmla="val 47284"/>
              </a:avLst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0" rIns="0" bIns="0" anchor="ctr" anchorCtr="0"/>
            <a:lstStyle/>
            <a:p>
              <a:pPr marL="190500" indent="-190500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200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 bwMode="gray">
            <a:xfrm>
              <a:off x="2113953" y="3871942"/>
              <a:ext cx="1485193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800" b="1" noProof="1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2й этап</a:t>
              </a:r>
              <a:endParaRPr lang="en-US" sz="2800" b="1" noProof="1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 bwMode="gray">
            <a:xfrm>
              <a:off x="3714951" y="3871942"/>
              <a:ext cx="1485193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800" b="1" noProof="1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3й этап</a:t>
              </a:r>
              <a:endParaRPr lang="en-US" sz="2800" b="1" noProof="1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22" name="Abgerundetes Rechteck 21"/>
            <p:cNvSpPr/>
            <p:nvPr/>
          </p:nvSpPr>
          <p:spPr bwMode="gray">
            <a:xfrm>
              <a:off x="5315953" y="3871942"/>
              <a:ext cx="1485191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800" b="1" noProof="1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4й этап</a:t>
              </a:r>
              <a:endParaRPr lang="en-US" sz="2800" b="1" noProof="1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gray">
            <a:xfrm>
              <a:off x="512954" y="3871942"/>
              <a:ext cx="1485194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800" b="1" noProof="1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1й этап</a:t>
              </a:r>
              <a:endParaRPr lang="en-US" sz="2800" b="1" noProof="1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24" name="Abgerundetes Rechteck 23"/>
            <p:cNvSpPr/>
            <p:nvPr/>
          </p:nvSpPr>
          <p:spPr bwMode="gray">
            <a:xfrm>
              <a:off x="6916950" y="3871942"/>
              <a:ext cx="1485194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800" b="1" noProof="1">
                  <a:solidFill>
                    <a:schemeClr val="accent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5й этап</a:t>
              </a:r>
              <a:endParaRPr lang="en-US" sz="2800" b="1" noProof="1">
                <a:solidFill>
                  <a:schemeClr val="accen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38EE03-4582-754C-B332-6FB8143C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8" y="4503569"/>
            <a:ext cx="1954292" cy="1426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5564D6-B324-2F45-96A9-FECAF2D3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64" y="4503569"/>
            <a:ext cx="2117888" cy="1426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F0C958-D4B5-CA4E-BEDF-3443B9B48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259" y="4503569"/>
            <a:ext cx="2139949" cy="14266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7D9339-CEBB-1746-9CC1-55EDFF377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364" y="4503569"/>
            <a:ext cx="2139950" cy="14266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6DD386-CBAA-504D-B584-C3227D1F5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023" y="4503568"/>
            <a:ext cx="2139950" cy="14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425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3392" y="367475"/>
            <a:ext cx="29417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регистратура 3</a:t>
            </a:r>
            <a:endParaRPr lang="en-US" sz="2000" dirty="0">
              <a:solidFill>
                <a:srgbClr val="4170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530815" y="0"/>
            <a:ext cx="0" cy="6858000"/>
          </a:xfrm>
          <a:prstGeom prst="line">
            <a:avLst/>
          </a:prstGeom>
          <a:ln w="12700">
            <a:solidFill>
              <a:srgbClr val="699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60CB3A-C3AC-8948-AC46-400DAD2B2A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267" r="2267"/>
          <a:stretch>
            <a:fillRect/>
          </a:stretch>
        </p:blipFill>
        <p:spPr/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0695D5-EBCD-9449-AAD2-C893E6DA5AA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7194" b="7194"/>
          <a:stretch>
            <a:fillRect/>
          </a:stretch>
        </p:blipFill>
        <p:spPr/>
      </p:pic>
      <p:sp>
        <p:nvSpPr>
          <p:cNvPr id="6" name="AutoShape 2"/>
          <p:cNvSpPr>
            <a:spLocks/>
          </p:cNvSpPr>
          <p:nvPr/>
        </p:nvSpPr>
        <p:spPr bwMode="auto">
          <a:xfrm>
            <a:off x="1172634" y="214942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bg1"/>
          </a:solidFill>
          <a:ln w="12700">
            <a:solidFill>
              <a:srgbClr val="699D4B"/>
            </a:solidFill>
          </a:ln>
        </p:spPr>
        <p:txBody>
          <a:bodyPr lIns="0" tIns="0" rIns="0" bIns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09/2016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37A4A5-92AC-1E41-A7F0-A53CAC2BE6CA}"/>
              </a:ext>
            </a:extLst>
          </p:cNvPr>
          <p:cNvSpPr txBox="1"/>
          <p:nvPr/>
        </p:nvSpPr>
        <p:spPr>
          <a:xfrm>
            <a:off x="1953392" y="1226701"/>
            <a:ext cx="38490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Региональная система наблюдения беременных (РСНБ)</a:t>
            </a:r>
            <a:endParaRPr lang="en-US" sz="2000" dirty="0">
              <a:solidFill>
                <a:srgbClr val="4170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6C052BF7-C48E-DA4C-8B68-CBFFC4F69BBF}"/>
              </a:ext>
            </a:extLst>
          </p:cNvPr>
          <p:cNvSpPr>
            <a:spLocks/>
          </p:cNvSpPr>
          <p:nvPr/>
        </p:nvSpPr>
        <p:spPr bwMode="auto">
          <a:xfrm>
            <a:off x="1172634" y="1103712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bg1"/>
          </a:solidFill>
          <a:ln w="12700">
            <a:solidFill>
              <a:srgbClr val="699D4B"/>
            </a:solidFill>
          </a:ln>
        </p:spPr>
        <p:txBody>
          <a:bodyPr lIns="0" tIns="0" rIns="0" bIns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11/2016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DACE7-377A-1E4E-8DFD-F02A10B37038}"/>
              </a:ext>
            </a:extLst>
          </p:cNvPr>
          <p:cNvSpPr txBox="1"/>
          <p:nvPr/>
        </p:nvSpPr>
        <p:spPr>
          <a:xfrm>
            <a:off x="1953392" y="2125030"/>
            <a:ext cx="37200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Региональная информационно-аналитическая система (РИАС)</a:t>
            </a:r>
            <a:endParaRPr lang="en-US" sz="2000" dirty="0">
              <a:solidFill>
                <a:srgbClr val="4170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AutoShape 2">
            <a:extLst>
              <a:ext uri="{FF2B5EF4-FFF2-40B4-BE49-F238E27FC236}">
                <a16:creationId xmlns:a16="http://schemas.microsoft.com/office/drawing/2014/main" id="{F3B5D504-33CC-454F-BF20-9869C2625A37}"/>
              </a:ext>
            </a:extLst>
          </p:cNvPr>
          <p:cNvSpPr>
            <a:spLocks/>
          </p:cNvSpPr>
          <p:nvPr/>
        </p:nvSpPr>
        <p:spPr bwMode="auto">
          <a:xfrm>
            <a:off x="1172634" y="1983564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bg1"/>
          </a:solidFill>
          <a:ln w="12700">
            <a:solidFill>
              <a:srgbClr val="699D4B"/>
            </a:solidFill>
          </a:ln>
        </p:spPr>
        <p:txBody>
          <a:bodyPr lIns="0" tIns="0" rIns="0" bIns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03/2017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588E28-6418-7B42-B141-E2431A1CF852}"/>
              </a:ext>
            </a:extLst>
          </p:cNvPr>
          <p:cNvSpPr txBox="1"/>
          <p:nvPr/>
        </p:nvSpPr>
        <p:spPr>
          <a:xfrm>
            <a:off x="1953392" y="3022027"/>
            <a:ext cx="37200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Центральный реестр пациентов (ЦРП)</a:t>
            </a:r>
            <a:endParaRPr lang="en-US" sz="2000" dirty="0">
              <a:solidFill>
                <a:srgbClr val="4170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AutoShape 2">
            <a:extLst>
              <a:ext uri="{FF2B5EF4-FFF2-40B4-BE49-F238E27FC236}">
                <a16:creationId xmlns:a16="http://schemas.microsoft.com/office/drawing/2014/main" id="{23D0B375-4AE8-7546-AC2C-6D96B4D7C836}"/>
              </a:ext>
            </a:extLst>
          </p:cNvPr>
          <p:cNvSpPr>
            <a:spLocks/>
          </p:cNvSpPr>
          <p:nvPr/>
        </p:nvSpPr>
        <p:spPr bwMode="auto">
          <a:xfrm>
            <a:off x="1172634" y="2880561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bg1"/>
          </a:solidFill>
          <a:ln w="12700">
            <a:solidFill>
              <a:srgbClr val="699D4B"/>
            </a:solidFill>
          </a:ln>
        </p:spPr>
        <p:txBody>
          <a:bodyPr lIns="0" tIns="0" rIns="0" bIns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08/2017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A8B694-37A5-494C-A01F-2F82FFF76343}"/>
              </a:ext>
            </a:extLst>
          </p:cNvPr>
          <p:cNvSpPr txBox="1"/>
          <p:nvPr/>
        </p:nvSpPr>
        <p:spPr>
          <a:xfrm>
            <a:off x="1953392" y="3906977"/>
            <a:ext cx="37200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медицинская информационная система 4</a:t>
            </a:r>
            <a:endParaRPr lang="en-US" sz="2000" dirty="0">
              <a:solidFill>
                <a:srgbClr val="4170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AutoShape 2">
            <a:extLst>
              <a:ext uri="{FF2B5EF4-FFF2-40B4-BE49-F238E27FC236}">
                <a16:creationId xmlns:a16="http://schemas.microsoft.com/office/drawing/2014/main" id="{B3C29C48-C23B-094A-9D08-2133C058E119}"/>
              </a:ext>
            </a:extLst>
          </p:cNvPr>
          <p:cNvSpPr>
            <a:spLocks/>
          </p:cNvSpPr>
          <p:nvPr/>
        </p:nvSpPr>
        <p:spPr bwMode="auto">
          <a:xfrm>
            <a:off x="1172634" y="3765511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bg1"/>
          </a:solidFill>
          <a:ln w="12700">
            <a:solidFill>
              <a:srgbClr val="699D4B"/>
            </a:solidFill>
          </a:ln>
        </p:spPr>
        <p:txBody>
          <a:bodyPr lIns="0" tIns="0" rIns="0" bIns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12/2017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CFF957-E85A-1E46-82DF-1BDC450BBC11}"/>
              </a:ext>
            </a:extLst>
          </p:cNvPr>
          <p:cNvSpPr txBox="1"/>
          <p:nvPr/>
        </p:nvSpPr>
        <p:spPr>
          <a:xfrm>
            <a:off x="1953392" y="4779879"/>
            <a:ext cx="37200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err="1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КМИС.Аптека</a:t>
            </a:r>
            <a:r>
              <a:rPr lang="ru-RU" sz="2000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КМИС.Финансы</a:t>
            </a:r>
            <a:r>
              <a:rPr lang="ru-RU" sz="2000" dirty="0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000" dirty="0" err="1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КМИС.Лаборатория</a:t>
            </a:r>
            <a:endParaRPr lang="en-US" sz="2000" dirty="0">
              <a:solidFill>
                <a:srgbClr val="4170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AutoShape 2">
            <a:extLst>
              <a:ext uri="{FF2B5EF4-FFF2-40B4-BE49-F238E27FC236}">
                <a16:creationId xmlns:a16="http://schemas.microsoft.com/office/drawing/2014/main" id="{96D8594C-A2E6-0B48-B3B3-B41F62408B92}"/>
              </a:ext>
            </a:extLst>
          </p:cNvPr>
          <p:cNvSpPr>
            <a:spLocks/>
          </p:cNvSpPr>
          <p:nvPr/>
        </p:nvSpPr>
        <p:spPr bwMode="auto">
          <a:xfrm>
            <a:off x="1172634" y="4638413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bg1"/>
          </a:solidFill>
          <a:ln w="12700">
            <a:solidFill>
              <a:srgbClr val="699D4B"/>
            </a:solidFill>
          </a:ln>
        </p:spPr>
        <p:txBody>
          <a:bodyPr lIns="0" tIns="0" rIns="0" bIns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12/2017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2D8D81-ECEE-CA46-9608-FDBEE8C8BC60}"/>
              </a:ext>
            </a:extLst>
          </p:cNvPr>
          <p:cNvSpPr txBox="1"/>
          <p:nvPr/>
        </p:nvSpPr>
        <p:spPr>
          <a:xfrm>
            <a:off x="1953392" y="5766242"/>
            <a:ext cx="37200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err="1">
                <a:solidFill>
                  <a:srgbClr val="4170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КМИС.Регион</a:t>
            </a:r>
            <a:endParaRPr lang="en-US" sz="2000" dirty="0">
              <a:solidFill>
                <a:srgbClr val="4170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AutoShape 2">
            <a:extLst>
              <a:ext uri="{FF2B5EF4-FFF2-40B4-BE49-F238E27FC236}">
                <a16:creationId xmlns:a16="http://schemas.microsoft.com/office/drawing/2014/main" id="{4CB96BDE-88C2-CE4C-8FB7-4758EB3FD827}"/>
              </a:ext>
            </a:extLst>
          </p:cNvPr>
          <p:cNvSpPr>
            <a:spLocks/>
          </p:cNvSpPr>
          <p:nvPr/>
        </p:nvSpPr>
        <p:spPr bwMode="auto">
          <a:xfrm>
            <a:off x="1172634" y="5501878"/>
            <a:ext cx="716050" cy="774950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bg1"/>
          </a:solidFill>
          <a:ln w="12700">
            <a:solidFill>
              <a:srgbClr val="699D4B"/>
            </a:solidFill>
          </a:ln>
        </p:spPr>
        <p:txBody>
          <a:bodyPr lIns="0" tIns="0" rIns="0" bIns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09/2011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527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699" y="340126"/>
            <a:ext cx="8610600" cy="495486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Текущие результаты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0700" y="3519207"/>
            <a:ext cx="2637366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г: замещен первый продукт</a:t>
            </a:r>
            <a:endParaRPr lang="en-US" sz="14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0699" y="3913952"/>
            <a:ext cx="2637367" cy="174894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регистратура 2.х: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Разработана замена: ЭР 3.х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Заменена во всех проектах до конца 2018 г.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прекращено в 2017  г.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Снята с поддержки в 2018 г.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Будет удалена из </a:t>
            </a:r>
            <a:r>
              <a:rPr lang="ru-RU" sz="1200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репозиториев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интеграции с ней в 2019 г.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BAC2A7-A3AF-AE44-883A-9138D8B273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2428" r="12428"/>
          <a:stretch>
            <a:fillRect/>
          </a:stretch>
        </p:blipFill>
        <p:spPr>
          <a:xfrm>
            <a:off x="1790700" y="1185863"/>
            <a:ext cx="2636838" cy="21288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104E54-263D-5540-BDC2-D9A35EAF07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0340" r="10340"/>
          <a:stretch>
            <a:fillRect/>
          </a:stretch>
        </p:blipFill>
        <p:spPr>
          <a:xfrm>
            <a:off x="4776788" y="1185863"/>
            <a:ext cx="2638425" cy="2128837"/>
          </a:xfr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C65DAA6-4E49-874E-AE1D-BF06B7AF91D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9641" r="9641"/>
          <a:stretch>
            <a:fillRect/>
          </a:stretch>
        </p:blipFill>
        <p:spPr>
          <a:xfrm>
            <a:off x="7764463" y="1185863"/>
            <a:ext cx="2636837" cy="2128837"/>
          </a:xfr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B69F4C8-7FC6-5D45-83A9-334248EFAFA7}"/>
              </a:ext>
            </a:extLst>
          </p:cNvPr>
          <p:cNvSpPr txBox="1"/>
          <p:nvPr/>
        </p:nvSpPr>
        <p:spPr>
          <a:xfrm>
            <a:off x="4777316" y="3519302"/>
            <a:ext cx="2637366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г: активная фаза разработок </a:t>
            </a:r>
            <a:endParaRPr lang="en-US" sz="14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E6A652-7031-DC4A-B4FF-A7480D41BBDC}"/>
              </a:ext>
            </a:extLst>
          </p:cNvPr>
          <p:cNvSpPr txBox="1"/>
          <p:nvPr/>
        </p:nvSpPr>
        <p:spPr>
          <a:xfrm>
            <a:off x="4777315" y="3914047"/>
            <a:ext cx="2766485" cy="197053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КМИС.РИР: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2018 г. разработана замена: </a:t>
            </a:r>
            <a:r>
              <a:rPr lang="ru-RU" sz="1200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КМИС.Регион</a:t>
            </a:r>
            <a:endParaRPr lang="ru-RU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Идут пилотные внедрения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КМИС.РИР прекращено в 2018 г.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Будет снят с поддержки в 2019 г., включая удаление из </a:t>
            </a:r>
            <a:r>
              <a:rPr lang="ru-RU" sz="1200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репозиториев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интеграции с ним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6C90E8-DB7F-5D4E-B383-C1B5B1B025D0}"/>
              </a:ext>
            </a:extLst>
          </p:cNvPr>
          <p:cNvSpPr txBox="1"/>
          <p:nvPr/>
        </p:nvSpPr>
        <p:spPr>
          <a:xfrm>
            <a:off x="7763933" y="3519207"/>
            <a:ext cx="2637366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г: замена последнего продукта</a:t>
            </a:r>
            <a:endParaRPr lang="en-US" sz="14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9A0722-7415-8A41-ACE0-F374BE157AF8}"/>
              </a:ext>
            </a:extLst>
          </p:cNvPr>
          <p:cNvSpPr txBox="1"/>
          <p:nvPr/>
        </p:nvSpPr>
        <p:spPr>
          <a:xfrm>
            <a:off x="7763932" y="3913952"/>
            <a:ext cx="2637367" cy="152734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КМИС 3.х: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2018 г. разработана замена: КМИС 4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Идет доработка 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MVP</a:t>
            </a:r>
            <a:endParaRPr lang="ru-RU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первых пилотов: 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2Q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2019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КМИС 3.х планирует завершить после пилотов КМИС4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057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170BA"/>
              </a:gs>
              <a:gs pos="99000">
                <a:srgbClr val="699D4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19921" y="2319821"/>
            <a:ext cx="5589224" cy="16256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spc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en-US" sz="4400" spc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227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5843</TotalTime>
  <Words>615</Words>
  <Application>Microsoft Macintosh PowerPoint</Application>
  <PresentationFormat>Широкоэкранный</PresentationFormat>
  <Paragraphs>94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Tahoma</vt:lpstr>
      <vt:lpstr>Titillium</vt:lpstr>
      <vt:lpstr>Office Theme</vt:lpstr>
      <vt:lpstr>Презентация PowerPoint</vt:lpstr>
      <vt:lpstr>Продукты К-МИС на начало 2016 г.</vt:lpstr>
      <vt:lpstr>Презентация PowerPoint</vt:lpstr>
      <vt:lpstr>Эволюция импортозамещения в наших продуктах</vt:lpstr>
      <vt:lpstr>Жизненный цикл систем</vt:lpstr>
      <vt:lpstr>Презентация PowerPoint</vt:lpstr>
      <vt:lpstr>Текущие результаты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Александр Гусев</cp:lastModifiedBy>
  <cp:revision>196</cp:revision>
  <cp:lastPrinted>2018-09-16T06:27:48Z</cp:lastPrinted>
  <dcterms:created xsi:type="dcterms:W3CDTF">2016-09-29T04:17:56Z</dcterms:created>
  <dcterms:modified xsi:type="dcterms:W3CDTF">2018-10-10T08:40:09Z</dcterms:modified>
</cp:coreProperties>
</file>